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623" r:id="rId2"/>
    <p:sldId id="662" r:id="rId3"/>
    <p:sldId id="679" r:id="rId4"/>
    <p:sldId id="680" r:id="rId5"/>
    <p:sldId id="672" r:id="rId6"/>
    <p:sldId id="673" r:id="rId7"/>
    <p:sldId id="674" r:id="rId8"/>
    <p:sldId id="675" r:id="rId9"/>
    <p:sldId id="676" r:id="rId10"/>
    <p:sldId id="681" r:id="rId11"/>
    <p:sldId id="677" r:id="rId12"/>
    <p:sldId id="671" r:id="rId13"/>
    <p:sldId id="631" r:id="rId14"/>
    <p:sldId id="632" r:id="rId15"/>
    <p:sldId id="633" r:id="rId16"/>
    <p:sldId id="634" r:id="rId17"/>
    <p:sldId id="635" r:id="rId18"/>
    <p:sldId id="682" r:id="rId19"/>
    <p:sldId id="659" r:id="rId20"/>
    <p:sldId id="622" r:id="rId21"/>
    <p:sldId id="570" r:id="rId22"/>
    <p:sldId id="571" r:id="rId23"/>
    <p:sldId id="612" r:id="rId2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0117" autoAdjust="0"/>
  </p:normalViewPr>
  <p:slideViewPr>
    <p:cSldViewPr snapToGrid="0">
      <p:cViewPr varScale="1">
        <p:scale>
          <a:sx n="79" d="100"/>
          <a:sy n="79" d="100"/>
        </p:scale>
        <p:origin x="14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B312942-3E4B-4078-96ED-034CC43A875B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B1B55DB-5081-4016-A0AE-1AB8B6D38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52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5B68C6-1673-46BD-B251-778BD79C2E87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7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89B32A-B815-48D7-BEA8-49864EE3B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3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1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7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64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05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2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8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1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0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2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6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76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9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99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12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3FFB611-EFD4-40C6-B483-01937815B4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39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89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4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9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2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1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6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9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4B2F3-5485-4BC1-9822-1AF2EB367C3D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A189B-243B-4D6C-847D-CAD684DFB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8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7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3.png"/><Relationship Id="rId5" Type="http://schemas.openxmlformats.org/officeDocument/2006/relationships/image" Target="../media/image32.png"/><Relationship Id="rId15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notesSlide" Target="../notesSlides/notesSlide1.xml"/><Relationship Id="rId7" Type="http://schemas.openxmlformats.org/officeDocument/2006/relationships/hyperlink" Target="https://www.taylorfrancis.com/books/mono/10.1201/9781315282497/cryptography-douglas-stinson-maura-paterso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s://www.gradescope.com/courses/370557" TargetMode="External"/><Relationship Id="rId5" Type="http://schemas.openxmlformats.org/officeDocument/2006/relationships/hyperlink" Target="https://egate.shanghaitech.edu.cn/new/index.html" TargetMode="External"/><Relationship Id="rId4" Type="http://schemas.openxmlformats.org/officeDocument/2006/relationships/hyperlink" Target="https://piazza.com/class/kzjyi3flo0t3sj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91799"/>
            <a:ext cx="9144000" cy="1326222"/>
          </a:xfrm>
        </p:spPr>
        <p:txBody>
          <a:bodyPr>
            <a:normAutofit/>
          </a:bodyPr>
          <a:lstStyle/>
          <a:p>
            <a:r>
              <a:rPr lang="en-US" altLang="zh-CN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Applied Cryptography</a:t>
            </a:r>
            <a:r>
              <a:rPr lang="en-US" altLang="zh-CN" sz="44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zh-CN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confidentiality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, integrity, authentication, non-repudiation, cryptosystem, key, plaintext, ciphertext, </a:t>
            </a:r>
            <a:r>
              <a:rPr lang="en-US" altLang="zh-CN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encryption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rule, decryption rule, mod</a:t>
            </a:r>
            <a:endParaRPr lang="en-US" sz="2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3352800"/>
            <a:ext cx="9144000" cy="1676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Liangfeng Zhang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School of Information Science and Technology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ShanghaiTech University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3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Authentication</a:t>
            </a:r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35974"/>
            <a:ext cx="9144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smtClean="0"/>
              <a:t>How to prove you are you to other people?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smtClean="0"/>
              <a:t>Three </a:t>
            </a:r>
            <a:r>
              <a:rPr lang="en-US" sz="2400" b="1" dirty="0" smtClean="0"/>
              <a:t>factors</a:t>
            </a:r>
            <a:r>
              <a:rPr lang="en-US" sz="2400" dirty="0" smtClean="0"/>
              <a:t> of entity authentication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What you are</a:t>
            </a:r>
          </a:p>
          <a:p>
            <a:pPr marL="1714500" lvl="3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/>
              <a:t>behavioral and physical attributes</a:t>
            </a:r>
            <a:endParaRPr lang="zh-CN" altLang="en-US" sz="2000" dirty="0"/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 smtClean="0"/>
              <a:t>What you have</a:t>
            </a:r>
          </a:p>
          <a:p>
            <a:pPr marL="1714500" lvl="3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/>
              <a:t>documents or </a:t>
            </a:r>
            <a:r>
              <a:rPr lang="en-US" altLang="zh-CN" sz="2000" dirty="0" smtClean="0"/>
              <a:t>credentials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What you know</a:t>
            </a:r>
          </a:p>
          <a:p>
            <a:pPr marL="1714500" lvl="3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/>
              <a:t>passwords, personal </a:t>
            </a:r>
            <a:r>
              <a:rPr lang="en-US" altLang="zh-CN" sz="2000" dirty="0" smtClean="0"/>
              <a:t>information</a:t>
            </a:r>
            <a:endParaRPr lang="en-US" sz="2000" dirty="0" smtClean="0"/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400" b="1" dirty="0" smtClean="0"/>
              <a:t>two-factor authentication</a:t>
            </a:r>
          </a:p>
          <a:p>
            <a:pPr marL="1257300" lvl="2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Bank </a:t>
            </a:r>
            <a:r>
              <a:rPr lang="en-US" altLang="zh-CN" sz="2000" dirty="0"/>
              <a:t>machine </a:t>
            </a:r>
            <a:r>
              <a:rPr lang="en-US" altLang="zh-CN" sz="2000" dirty="0" smtClean="0"/>
              <a:t>withdrawals: bank card + PIN</a:t>
            </a:r>
          </a:p>
          <a:p>
            <a:pPr marL="1257300" lvl="2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Online banking: password + U shield/SMS code</a:t>
            </a:r>
            <a:endParaRPr lang="en-US" altLang="zh-C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85" y="1419356"/>
            <a:ext cx="866327" cy="1172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949" y="1419356"/>
            <a:ext cx="854340" cy="1172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337" y="1419356"/>
            <a:ext cx="859468" cy="1172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338" y="2943861"/>
            <a:ext cx="859468" cy="9525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885" y="2943861"/>
            <a:ext cx="866327" cy="952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8949" y="2943861"/>
            <a:ext cx="854340" cy="9525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8338" y="4217864"/>
            <a:ext cx="1756874" cy="10661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463" y="4217865"/>
            <a:ext cx="760182" cy="106619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06348" y="5530673"/>
            <a:ext cx="58355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</a:rPr>
              <a:t>Chapter 10: 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Identification Schemes and Entity Authentication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7718" y="2583307"/>
            <a:ext cx="3898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mtClean="0"/>
              <a:t>face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37338" y="2583307"/>
            <a:ext cx="9994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smtClean="0"/>
              <a:t>fingerprint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58277" y="2583307"/>
            <a:ext cx="553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smtClean="0"/>
              <a:t>retina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33354" y="3886411"/>
            <a:ext cx="6585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smtClean="0"/>
              <a:t>ID card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30697" y="3886411"/>
            <a:ext cx="8127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smtClean="0"/>
              <a:t>passport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172457" y="3886411"/>
            <a:ext cx="9044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smtClean="0"/>
              <a:t>driver’s L.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39537" y="5225480"/>
            <a:ext cx="8944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smtClean="0"/>
              <a:t>password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472378" y="5225480"/>
            <a:ext cx="3254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smtClean="0"/>
              <a:t>PIN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15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Non-Repudiation</a:t>
            </a:r>
            <a:endParaRPr lang="en-US" dirty="0">
              <a:latin typeface="+mn-lt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514600" y="1524706"/>
            <a:ext cx="39076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“Transfer $1000 from Alice to David”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3694110"/>
            <a:ext cx="9144000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smtClean="0"/>
              <a:t>Assurance </a:t>
            </a:r>
            <a:r>
              <a:rPr lang="en-US" sz="2400" dirty="0"/>
              <a:t>that the sender of information is provided with </a:t>
            </a:r>
            <a:r>
              <a:rPr lang="en-US" sz="2400" b="1" dirty="0"/>
              <a:t>proof of delivery</a:t>
            </a:r>
            <a:r>
              <a:rPr lang="en-US" sz="2400" dirty="0"/>
              <a:t> and the recipient is provided with </a:t>
            </a:r>
            <a:r>
              <a:rPr lang="en-US" sz="2400" b="1" dirty="0"/>
              <a:t>proof of the sender’s identity</a:t>
            </a:r>
            <a:r>
              <a:rPr lang="en-US" sz="2400" dirty="0"/>
              <a:t>, so neither can later deny having processed the information.   </a:t>
            </a:r>
          </a:p>
          <a:p>
            <a:pPr marL="1257300" lvl="2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CC"/>
                </a:solidFill>
              </a:rPr>
              <a:t>CNSSI-4009</a:t>
            </a:r>
            <a:r>
              <a:rPr lang="en-US" sz="2000" dirty="0">
                <a:solidFill>
                  <a:srgbClr val="0000CC"/>
                </a:solidFill>
              </a:rPr>
              <a:t>; SP </a:t>
            </a:r>
            <a:r>
              <a:rPr lang="en-US" sz="2000" dirty="0" smtClean="0">
                <a:solidFill>
                  <a:srgbClr val="0000CC"/>
                </a:solidFill>
              </a:rPr>
              <a:t>800-60</a:t>
            </a:r>
            <a:endParaRPr lang="en-US" sz="2000" dirty="0" smtClean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7175"/>
            <a:ext cx="723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75" y="1280975"/>
            <a:ext cx="771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66800" y="2404925"/>
            <a:ext cx="65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Alice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6978653" y="2404925"/>
            <a:ext cx="1317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Bob (bank)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11" name="Straight Arrow Connector 27"/>
          <p:cNvCxnSpPr>
            <a:cxnSpLocks noChangeShapeType="1"/>
          </p:cNvCxnSpPr>
          <p:nvPr/>
        </p:nvCxnSpPr>
        <p:spPr bwMode="auto">
          <a:xfrm flipV="1">
            <a:off x="1701085" y="1892718"/>
            <a:ext cx="5485074" cy="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28800" y="1978443"/>
                <a:ext cx="40091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never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send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this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instruction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‼!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978443"/>
                <a:ext cx="4009111" cy="369332"/>
              </a:xfrm>
              <a:prstGeom prst="rect">
                <a:avLst/>
              </a:prstGeom>
              <a:blipFill>
                <a:blip r:embed="rId5"/>
                <a:stretch>
                  <a:fillRect l="-1216" r="-136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59216" y="2816643"/>
                <a:ext cx="4337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never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receive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this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instruction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‼!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16" y="2816643"/>
                <a:ext cx="4337726" cy="369332"/>
              </a:xfrm>
              <a:prstGeom prst="rect">
                <a:avLst/>
              </a:prstGeom>
              <a:blipFill>
                <a:blip r:embed="rId6"/>
                <a:stretch>
                  <a:fillRect l="-1266" r="-1266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37481" y="5259455"/>
            <a:ext cx="28156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</a:rPr>
              <a:t>Chapter 8: 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Signature Schemes</a:t>
            </a:r>
          </a:p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</a:rPr>
              <a:t>Other (Advanced) topics?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6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13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8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iangfzh\Desktop\Lecture Notes\310px-Papyrus_Ani_curs_hie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3752136" cy="245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7336" y="3532013"/>
            <a:ext cx="2819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Hieroglyph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(Egypt, 1900BC)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Classical Cryptography</a:t>
            </a:r>
            <a:endParaRPr lang="en-US" altLang="zh-CN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36" y="3865605"/>
            <a:ext cx="3733800" cy="2453108"/>
          </a:xfrm>
          <a:prstGeom prst="rect">
            <a:avLst/>
          </a:prstGeom>
        </p:spPr>
      </p:pic>
      <p:sp>
        <p:nvSpPr>
          <p:cNvPr id="9" name="Rectangle 4"/>
          <p:cNvSpPr/>
          <p:nvPr/>
        </p:nvSpPr>
        <p:spPr>
          <a:xfrm>
            <a:off x="543025" y="6304005"/>
            <a:ext cx="426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Cuneiform signs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Mesopotamian,1500BC)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1066800"/>
            <a:ext cx="3657601" cy="245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2"/>
          <p:cNvSpPr/>
          <p:nvPr/>
        </p:nvSpPr>
        <p:spPr>
          <a:xfrm>
            <a:off x="5410200" y="3485846"/>
            <a:ext cx="2753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Scytale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(Greece, 405BC)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865605"/>
            <a:ext cx="3657600" cy="24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6"/>
          <p:cNvSpPr txBox="1"/>
          <p:nvPr/>
        </p:nvSpPr>
        <p:spPr>
          <a:xfrm>
            <a:off x="5105401" y="6350172"/>
            <a:ext cx="3428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Caesar’s Cipher (Rome, 50-60BC) 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4943375"/>
            <a:ext cx="707831" cy="13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0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9740" y="6290733"/>
            <a:ext cx="2819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Alberti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cipher disk (1467)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Classical Cryptography</a:t>
            </a:r>
            <a:endParaRPr lang="en-US" altLang="zh-CN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1633989" y="3513044"/>
            <a:ext cx="1976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Substitution cipher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1" y="3887189"/>
            <a:ext cx="3733800" cy="2444181"/>
          </a:xfrm>
          <a:prstGeom prst="rect">
            <a:avLst/>
          </a:prstGeom>
        </p:spPr>
      </p:pic>
      <p:sp>
        <p:nvSpPr>
          <p:cNvPr id="17" name="Rectangle 4"/>
          <p:cNvSpPr/>
          <p:nvPr/>
        </p:nvSpPr>
        <p:spPr>
          <a:xfrm>
            <a:off x="4648200" y="3513044"/>
            <a:ext cx="3824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Vigenère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cipher (1587, broken in 1863)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4"/>
          <p:cNvSpPr/>
          <p:nvPr/>
        </p:nvSpPr>
        <p:spPr>
          <a:xfrm>
            <a:off x="5384800" y="6256865"/>
            <a:ext cx="2514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ADFGX Cipher (1918)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0" y="1143001"/>
            <a:ext cx="3733801" cy="23958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86" y="1143000"/>
            <a:ext cx="3643264" cy="23700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486" y="1143000"/>
            <a:ext cx="976313" cy="1319213"/>
          </a:xfrm>
          <a:prstGeom prst="rect">
            <a:avLst/>
          </a:prstGeom>
        </p:spPr>
      </p:pic>
      <p:graphicFrame>
        <p:nvGraphicFramePr>
          <p:cNvPr id="21" name="Table 8"/>
          <p:cNvGraphicFramePr>
            <a:graphicFrameLocks noGrp="1"/>
          </p:cNvGraphicFramePr>
          <p:nvPr>
            <p:extLst/>
          </p:nvPr>
        </p:nvGraphicFramePr>
        <p:xfrm>
          <a:off x="4719486" y="3962401"/>
          <a:ext cx="3643266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99" y="3894667"/>
            <a:ext cx="871989" cy="127796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72540" y="4794131"/>
            <a:ext cx="10066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1404-1472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44007" y="2034097"/>
            <a:ext cx="10066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1523-</a:t>
            </a:r>
            <a:r>
              <a:rPr lang="en-US" altLang="zh-CN" dirty="0" smtClean="0">
                <a:solidFill>
                  <a:srgbClr val="FF0000"/>
                </a:solidFill>
              </a:rPr>
              <a:t>1596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33" y="3962401"/>
            <a:ext cx="1224956" cy="17136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8360" y="5132842"/>
            <a:ext cx="101470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Fritz </a:t>
            </a:r>
            <a:r>
              <a:rPr lang="en-US" altLang="zh-CN" dirty="0" err="1" smtClean="0">
                <a:solidFill>
                  <a:srgbClr val="FF0000"/>
                </a:solidFill>
              </a:rPr>
              <a:t>Nebel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1891-1977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9" grpId="0"/>
      <p:bldP spid="22" grpId="0"/>
      <p:bldP spid="23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2971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341617" y="1510536"/>
                <a:ext cx="5649983" cy="428066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different ways of encrypting</a:t>
                </a:r>
              </a:p>
              <a:p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Like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typewriter in a wooden </a:t>
                </a:r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box</a:t>
                </a:r>
              </a:p>
              <a:p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Electric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current went from the </a:t>
                </a:r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keyboard light up the 'code' alphabet</a:t>
                </a:r>
              </a:p>
              <a:p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Change the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order of the rotors, their starting positions and the </a:t>
                </a:r>
                <a:r>
                  <a:rPr lang="en-US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plugboard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connections every day</a:t>
                </a: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Polish cipher experts </a:t>
                </a:r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broke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altLang="zh-CN" sz="2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code and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pass models and drawings of Enigma to British and French code-breakers. </a:t>
                </a:r>
                <a:endParaRPr lang="en-US" altLang="zh-CN" sz="24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341617" y="1510536"/>
                <a:ext cx="5649983" cy="4280664"/>
              </a:xfrm>
              <a:blipFill rotWithShape="0">
                <a:blip r:embed="rId3"/>
                <a:stretch>
                  <a:fillRect l="-1402" t="-1140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457200" y="3733800"/>
            <a:ext cx="2579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Enigma (Germany, 1920s)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Rotor Machine</a:t>
            </a:r>
            <a:endParaRPr lang="en-US" altLang="zh-CN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832006" y="6000550"/>
            <a:ext cx="1982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Morse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Code (1836)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03132"/>
            <a:ext cx="2579617" cy="19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6370" y="990600"/>
            <a:ext cx="2894998" cy="2290816"/>
          </a:xfrm>
        </p:spPr>
      </p:pic>
      <p:sp>
        <p:nvSpPr>
          <p:cNvPr id="2" name="Rectangle 1"/>
          <p:cNvSpPr/>
          <p:nvPr/>
        </p:nvSpPr>
        <p:spPr>
          <a:xfrm>
            <a:off x="1096370" y="3281416"/>
            <a:ext cx="29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B-21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Hagelin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, Swedish, 1925)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Rotor Machine</a:t>
            </a:r>
            <a:endParaRPr lang="en-US" altLang="zh-CN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977900" y="6103932"/>
            <a:ext cx="3239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Japanese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Purple Machine (1937)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990600"/>
            <a:ext cx="3810000" cy="2290816"/>
          </a:xfrm>
          <a:prstGeom prst="rect">
            <a:avLst/>
          </a:prstGeom>
        </p:spPr>
      </p:pic>
      <p:sp>
        <p:nvSpPr>
          <p:cNvPr id="13" name="Rectangle 1"/>
          <p:cNvSpPr/>
          <p:nvPr/>
        </p:nvSpPr>
        <p:spPr>
          <a:xfrm>
            <a:off x="4648200" y="3305475"/>
            <a:ext cx="2917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SIGABA (US, unbroken, 1941)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3706533"/>
            <a:ext cx="3810000" cy="2309532"/>
          </a:xfrm>
          <a:prstGeom prst="rect">
            <a:avLst/>
          </a:prstGeom>
        </p:spPr>
      </p:pic>
      <p:sp>
        <p:nvSpPr>
          <p:cNvPr id="15" name="Rectangle 7"/>
          <p:cNvSpPr/>
          <p:nvPr/>
        </p:nvSpPr>
        <p:spPr>
          <a:xfrm>
            <a:off x="4257575" y="6096000"/>
            <a:ext cx="381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BID 590 (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Noreen, Canada, mid-1960s)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370" y="3706533"/>
            <a:ext cx="2894998" cy="23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Computer Communication</a:t>
            </a:r>
            <a:endParaRPr lang="en-US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4" y="1123750"/>
            <a:ext cx="2438400" cy="4953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57" y="2944431"/>
            <a:ext cx="1905001" cy="12273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57" y="1123750"/>
            <a:ext cx="1905001" cy="17160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57" y="4064376"/>
            <a:ext cx="1905001" cy="1143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57" y="5238549"/>
            <a:ext cx="1905001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20197" y="6076750"/>
                <a:ext cx="1272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𝐃𝐄𝐒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𝟏𝟗𝟕𝟔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197" y="6076750"/>
                <a:ext cx="1272784" cy="276999"/>
              </a:xfrm>
              <a:prstGeom prst="rect">
                <a:avLst/>
              </a:prstGeom>
              <a:blipFill>
                <a:blip r:embed="rId8"/>
                <a:stretch>
                  <a:fillRect l="-3828" t="-2222" r="-622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27308" y="6076750"/>
                <a:ext cx="1263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𝐀𝐄𝐒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𝟐𝟎𝟎𝟎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08" y="6076750"/>
                <a:ext cx="1263166" cy="276999"/>
              </a:xfrm>
              <a:prstGeom prst="rect">
                <a:avLst/>
              </a:prstGeom>
              <a:blipFill>
                <a:blip r:embed="rId9"/>
                <a:stretch>
                  <a:fillRect l="-4348" t="-2222" r="-676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20046" y="2876341"/>
                <a:ext cx="1284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𝐑𝐒𝐀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𝟏𝟗𝟕𝟕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046" y="2876341"/>
                <a:ext cx="1284006" cy="276999"/>
              </a:xfrm>
              <a:prstGeom prst="rect">
                <a:avLst/>
              </a:prstGeom>
              <a:blipFill>
                <a:blip r:embed="rId11"/>
                <a:stretch>
                  <a:fillRect l="-3791" t="-2222" r="-6161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3372" y="5111992"/>
            <a:ext cx="2517355" cy="928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89214" y="6076750"/>
                <a:ext cx="17456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𝐄𝐥𝐆𝐚𝐦𝐚𝐥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𝟏𝟗𝟖𝟒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14" y="6076750"/>
                <a:ext cx="1745671" cy="276999"/>
              </a:xfrm>
              <a:prstGeom prst="rect">
                <a:avLst/>
              </a:prstGeom>
              <a:blipFill>
                <a:blip r:embed="rId13"/>
                <a:stretch>
                  <a:fillRect l="-2787" t="-2222" r="-453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3371" y="3365542"/>
            <a:ext cx="2517356" cy="1190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62526" y="4610095"/>
                <a:ext cx="11990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𝐆𝐌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𝟏𝟗𝟖𝟐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526" y="4610095"/>
                <a:ext cx="1199046" cy="276999"/>
              </a:xfrm>
              <a:prstGeom prst="rect">
                <a:avLst/>
              </a:prstGeom>
              <a:blipFill>
                <a:blip r:embed="rId15"/>
                <a:stretch>
                  <a:fillRect l="-4061" t="-2174" r="-6599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03371" y="1143001"/>
            <a:ext cx="2517356" cy="16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Steganography</a:t>
            </a:r>
            <a:r>
              <a:rPr lang="zh-CN" altLang="en-US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隐写术</a:t>
            </a:r>
            <a:endParaRPr lang="en-US" altLang="zh-CN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257800" y="3314995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Microdot Technology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183668"/>
            <a:ext cx="4114799" cy="21336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1600200" y="3314995"/>
            <a:ext cx="1633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Invisible </a:t>
            </a:r>
            <a:r>
              <a:rPr lang="en-US" altLang="zh-C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nk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183668"/>
            <a:ext cx="1695450" cy="2133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814" y="1183667"/>
            <a:ext cx="2186236" cy="215204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86624"/>
            <a:ext cx="1295400" cy="165398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1" y="3719710"/>
            <a:ext cx="8401049" cy="2467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250" y="2387600"/>
            <a:ext cx="12954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Pliny </a:t>
            </a:r>
            <a:r>
              <a:rPr lang="en-US" sz="1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Elder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Rome, 23-79 </a:t>
            </a:r>
          </a:p>
        </p:txBody>
      </p:sp>
      <p:sp>
        <p:nvSpPr>
          <p:cNvPr id="27" name="Rectangle 4"/>
          <p:cNvSpPr/>
          <p:nvPr/>
        </p:nvSpPr>
        <p:spPr>
          <a:xfrm>
            <a:off x="3276600" y="6091535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Digital Watermarking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1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37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CA" dirty="0">
                <a:latin typeface="+mn-lt"/>
              </a:rPr>
              <a:t>Course Information</a:t>
            </a:r>
            <a:endParaRPr lang="en-US" dirty="0">
              <a:latin typeface="+mn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979246"/>
            <a:ext cx="91440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/>
              <a:t>Course Materials: </a:t>
            </a:r>
            <a:r>
              <a:rPr lang="en-US" altLang="zh-CN" sz="2400" dirty="0" smtClean="0"/>
              <a:t>lecture slides, </a:t>
            </a:r>
            <a:r>
              <a:rPr lang="en-US" altLang="zh-CN" sz="2400" dirty="0"/>
              <a:t>homework </a:t>
            </a:r>
            <a:r>
              <a:rPr lang="en-US" altLang="zh-CN" sz="2400" dirty="0" smtClean="0"/>
              <a:t>questions, other materials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Piazza</a:t>
            </a:r>
            <a:r>
              <a:rPr lang="en-US" altLang="zh-CN" sz="2000" dirty="0" smtClean="0"/>
              <a:t>: </a:t>
            </a:r>
            <a:r>
              <a:rPr lang="en-US" altLang="zh-CN" sz="2000" u="sng" dirty="0">
                <a:solidFill>
                  <a:srgbClr val="0000FF"/>
                </a:solidFill>
                <a:hlinkClick r:id="rId4"/>
              </a:rPr>
              <a:t>https://</a:t>
            </a:r>
            <a:r>
              <a:rPr lang="en-US" altLang="zh-CN" sz="2000" u="sng" dirty="0" smtClean="0">
                <a:solidFill>
                  <a:srgbClr val="0000FF"/>
                </a:solidFill>
                <a:hlinkClick r:id="rId4"/>
              </a:rPr>
              <a:t>piazza.com/class/kzjyi3flo0t3sj</a:t>
            </a:r>
            <a:r>
              <a:rPr lang="en-US" altLang="zh-CN" sz="2000" u="sng" dirty="0" smtClean="0">
                <a:solidFill>
                  <a:srgbClr val="0000FF"/>
                </a:solidFill>
              </a:rPr>
              <a:t> </a:t>
            </a:r>
            <a:r>
              <a:rPr lang="en-US" altLang="zh-CN" sz="2000" dirty="0" smtClean="0"/>
              <a:t> (Q&amp;As)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Blackboard: </a:t>
            </a:r>
            <a:r>
              <a:rPr lang="en-US" altLang="zh-CN" sz="2000" u="sng" dirty="0">
                <a:solidFill>
                  <a:srgbClr val="0000FF"/>
                </a:solidFill>
                <a:hlinkClick r:id="rId5"/>
              </a:rPr>
              <a:t>https://</a:t>
            </a:r>
            <a:r>
              <a:rPr lang="en-US" altLang="zh-CN" sz="2000" u="sng" dirty="0" smtClean="0">
                <a:solidFill>
                  <a:srgbClr val="0000FF"/>
                </a:solidFill>
                <a:hlinkClick r:id="rId5"/>
              </a:rPr>
              <a:t>egate.shanghaitech.edu.cn/new/index.html</a:t>
            </a:r>
            <a:r>
              <a:rPr lang="en-US" altLang="zh-CN" sz="2000" u="sng" dirty="0" smtClean="0">
                <a:solidFill>
                  <a:srgbClr val="0000FF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 smtClean="0"/>
              <a:t>Homework Submission</a:t>
            </a:r>
            <a:r>
              <a:rPr lang="en-US" altLang="zh-CN" sz="2400" dirty="0" smtClean="0"/>
              <a:t>: submit a soft copy (pdf/jpg) of HW solutions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Gradescope</a:t>
            </a:r>
            <a:r>
              <a:rPr lang="en-US" altLang="zh-CN" sz="2000" dirty="0" smtClean="0"/>
              <a:t>: </a:t>
            </a:r>
            <a:r>
              <a:rPr lang="en-US" altLang="zh-CN" sz="2000" u="sng" dirty="0">
                <a:solidFill>
                  <a:srgbClr val="0000FF"/>
                </a:solidFill>
                <a:hlinkClick r:id="rId6"/>
              </a:rPr>
              <a:t>https://</a:t>
            </a:r>
            <a:r>
              <a:rPr lang="en-US" altLang="zh-CN" sz="2000" u="sng" dirty="0" smtClean="0">
                <a:solidFill>
                  <a:srgbClr val="0000FF"/>
                </a:solidFill>
                <a:hlinkClick r:id="rId6"/>
              </a:rPr>
              <a:t>www.gradescope.com/courses/370557</a:t>
            </a:r>
            <a:r>
              <a:rPr lang="en-US" altLang="zh-CN" sz="2000" dirty="0">
                <a:solidFill>
                  <a:srgbClr val="0000FF"/>
                </a:solidFill>
              </a:rPr>
              <a:t> </a:t>
            </a:r>
            <a:endParaRPr lang="en-US" altLang="zh-CN" sz="2000" dirty="0" smtClean="0">
              <a:solidFill>
                <a:srgbClr val="0000FF"/>
              </a:solidFill>
            </a:endParaRPr>
          </a:p>
          <a:p>
            <a:pPr marL="1257300" lvl="2" indent="-342900" fontAlgn="base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Entry code: </a:t>
            </a:r>
            <a:r>
              <a:rPr lang="en-US" b="1" dirty="0" smtClean="0"/>
              <a:t>D5723D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sz="2400" b="1" dirty="0" smtClean="0"/>
              <a:t>Office </a:t>
            </a:r>
            <a:r>
              <a:rPr lang="en-US" altLang="zh-CN" sz="2400" b="1" dirty="0"/>
              <a:t>H</a:t>
            </a:r>
            <a:r>
              <a:rPr lang="en-US" altLang="zh-CN" sz="2400" b="1" dirty="0" smtClean="0"/>
              <a:t>our</a:t>
            </a:r>
            <a:r>
              <a:rPr lang="en-US" altLang="zh-CN" sz="2400" dirty="0" smtClean="0"/>
              <a:t>: SIST 2-202.i, 8-9pm, Wednesday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/>
              <a:t>Evaluation</a:t>
            </a:r>
            <a:r>
              <a:rPr lang="en-US" altLang="zh-CN" sz="2400" b="1" dirty="0"/>
              <a:t>: </a:t>
            </a:r>
            <a:endParaRPr lang="en-US" altLang="zh-CN" sz="2400" b="1" dirty="0" smtClean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Attendance: 10%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Homework</a:t>
            </a:r>
            <a:r>
              <a:rPr lang="en-US" altLang="zh-CN" sz="2000" dirty="0"/>
              <a:t>: 6</a:t>
            </a:r>
            <a:r>
              <a:rPr lang="en-US" altLang="zh-CN" sz="2000" dirty="0" smtClean="0"/>
              <a:t>0%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no </a:t>
            </a:r>
            <a:r>
              <a:rPr lang="en-US" altLang="zh-CN" sz="2000" dirty="0" smtClean="0">
                <a:solidFill>
                  <a:srgbClr val="FF0000"/>
                </a:solidFill>
              </a:rPr>
              <a:t>plagiarisms!!!</a:t>
            </a:r>
            <a:r>
              <a:rPr lang="en-US" altLang="zh-CN" sz="2000" dirty="0" smtClean="0"/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Final </a:t>
            </a:r>
            <a:r>
              <a:rPr lang="en-US" altLang="zh-CN" sz="2000" dirty="0"/>
              <a:t>Exam: </a:t>
            </a:r>
            <a:r>
              <a:rPr lang="en-US" altLang="zh-CN" sz="2000" dirty="0" smtClean="0"/>
              <a:t>30%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 smtClean="0"/>
              <a:t>Textbook</a:t>
            </a:r>
            <a:r>
              <a:rPr lang="en-US" altLang="zh-CN" sz="2400" dirty="0" smtClean="0"/>
              <a:t>: </a:t>
            </a:r>
            <a:r>
              <a:rPr lang="en-US" altLang="zh-CN" sz="2400" dirty="0" smtClean="0">
                <a:hlinkClick r:id="rId7"/>
              </a:rPr>
              <a:t>Cryptography: Theory and Practice </a:t>
            </a:r>
            <a:r>
              <a:rPr lang="en-US" altLang="zh-CN" sz="2400" dirty="0" smtClean="0"/>
              <a:t>(4</a:t>
            </a:r>
            <a:r>
              <a:rPr lang="en-US" altLang="zh-CN" sz="2400" baseline="30000" dirty="0" smtClean="0"/>
              <a:t>th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edition</a:t>
            </a:r>
            <a:r>
              <a:rPr lang="en-US" altLang="zh-CN" sz="2400" dirty="0" smtClean="0"/>
              <a:t>)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Authors: Douglas </a:t>
            </a:r>
            <a:r>
              <a:rPr lang="en-US" altLang="zh-CN" sz="2000" dirty="0"/>
              <a:t>Robert Stinson, Maura Paterson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48" y="3680692"/>
            <a:ext cx="1487273" cy="2225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4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Cryptosystem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7"/>
              <p:cNvSpPr txBox="1"/>
              <p:nvPr/>
            </p:nvSpPr>
            <p:spPr>
              <a:xfrm>
                <a:off x="0" y="1305970"/>
                <a:ext cx="9144000" cy="4581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DEFINITION: </a:t>
                </a:r>
                <a:r>
                  <a:rPr lang="en-US" altLang="zh-CN" sz="2400" dirty="0"/>
                  <a:t>A </a:t>
                </a:r>
                <a:r>
                  <a:rPr lang="en-US" altLang="zh-CN" sz="2400" b="1" dirty="0"/>
                  <a:t>cryptosystem </a:t>
                </a:r>
                <a:r>
                  <a:rPr lang="en-US" altLang="zh-CN" sz="2400" dirty="0"/>
                  <a:t>is a five-tuple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𝒫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𝒞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altLang="zh-CN" sz="2400" dirty="0"/>
                  <a:t>, where the </a:t>
                </a:r>
                <a:endParaRPr lang="en-US" altLang="zh-CN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following </a:t>
                </a:r>
                <a:r>
                  <a:rPr lang="en-US" altLang="zh-CN" sz="2400" dirty="0"/>
                  <a:t>conditions are satisfied:</a:t>
                </a:r>
              </a:p>
              <a:p>
                <a:pPr marL="914400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CN" sz="2400" dirty="0"/>
                  <a:t> is a finite set of possible </a:t>
                </a:r>
                <a:r>
                  <a:rPr lang="en-US" altLang="zh-CN" sz="2400" b="1" dirty="0" smtClean="0"/>
                  <a:t>plaintexts</a:t>
                </a:r>
                <a:r>
                  <a:rPr lang="en-US" altLang="zh-CN" sz="2400" dirty="0" smtClean="0"/>
                  <a:t> (called a </a:t>
                </a:r>
                <a:r>
                  <a:rPr lang="en-US" altLang="zh-CN" sz="2400" b="1" dirty="0" smtClean="0"/>
                  <a:t>plaintext space</a:t>
                </a:r>
                <a:r>
                  <a:rPr lang="en-US" altLang="zh-CN" sz="2400" dirty="0" smtClean="0"/>
                  <a:t>)</a:t>
                </a:r>
                <a:endParaRPr lang="en-US" altLang="zh-CN" sz="2400" dirty="0"/>
              </a:p>
              <a:p>
                <a:pPr marL="914400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sz="2400" dirty="0"/>
                  <a:t> is a finite set of possible </a:t>
                </a:r>
                <a:r>
                  <a:rPr lang="en-US" altLang="zh-CN" sz="2400" b="1" dirty="0" smtClean="0"/>
                  <a:t>ciphertexts</a:t>
                </a: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(called a </a:t>
                </a:r>
                <a:r>
                  <a:rPr lang="en-US" altLang="zh-CN" sz="2400" b="1" dirty="0" smtClean="0"/>
                  <a:t>ciphertext space</a:t>
                </a:r>
                <a:r>
                  <a:rPr lang="en-US" altLang="zh-CN" sz="2400" dirty="0" smtClean="0"/>
                  <a:t>)</a:t>
                </a:r>
                <a:endParaRPr lang="en-US" altLang="zh-CN" sz="2400" dirty="0"/>
              </a:p>
              <a:p>
                <a:pPr marL="914400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sz="2400" dirty="0"/>
                  <a:t>is a finite set of possible </a:t>
                </a:r>
                <a:r>
                  <a:rPr lang="en-US" altLang="zh-CN" sz="2400" b="1" dirty="0" smtClean="0"/>
                  <a:t>keys</a:t>
                </a: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(called a </a:t>
                </a:r>
                <a:r>
                  <a:rPr lang="en-US" altLang="zh-CN" sz="2400" b="1" dirty="0" smtClean="0"/>
                  <a:t>key space</a:t>
                </a:r>
                <a:r>
                  <a:rPr lang="en-US" altLang="zh-CN" sz="2400" dirty="0" smtClean="0"/>
                  <a:t>)</a:t>
                </a:r>
                <a:endParaRPr lang="en-US" altLang="zh-CN" sz="2400" dirty="0"/>
              </a:p>
              <a:p>
                <a:pPr marL="914400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For each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sz="2400" dirty="0"/>
                  <a:t>, there is an </a:t>
                </a:r>
                <a:r>
                  <a:rPr lang="en-US" altLang="zh-CN" sz="2400" b="1" dirty="0"/>
                  <a:t>encryption rule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400" dirty="0"/>
                  <a:t>and a corresponding </a:t>
                </a:r>
                <a:r>
                  <a:rPr lang="en-US" altLang="zh-CN" sz="2400" b="1" dirty="0"/>
                  <a:t>decryption rule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altLang="zh-CN" sz="2400" dirty="0"/>
                  <a:t>. </a:t>
                </a:r>
                <a:endParaRPr lang="en-US" altLang="zh-CN" sz="2400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400" b="1" dirty="0" smtClean="0"/>
                  <a:t>Correctness</a:t>
                </a:r>
                <a:r>
                  <a:rPr lang="en-US" altLang="zh-CN" sz="2400" dirty="0" smtClean="0"/>
                  <a:t>: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CN" sz="2400" dirty="0"/>
                  <a:t> are functions </a:t>
                </a:r>
                <a:r>
                  <a:rPr lang="en-US" altLang="zh-CN" sz="2400" dirty="0" smtClean="0"/>
                  <a:t>such that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400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for every plaintext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5970"/>
                <a:ext cx="9144000" cy="4581319"/>
              </a:xfrm>
              <a:prstGeom prst="rect">
                <a:avLst/>
              </a:prstGeom>
              <a:blipFill>
                <a:blip r:embed="rId2"/>
                <a:stretch>
                  <a:fillRect l="-1000" t="-133" r="-867" b="-1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1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The Communication Channel</a:t>
            </a:r>
            <a:endParaRPr lang="en-US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7440" y="2109055"/>
            <a:ext cx="1230085" cy="431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Alice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84267" y="2100891"/>
            <a:ext cx="1230085" cy="4316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encrypter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69773" y="2109055"/>
            <a:ext cx="1230085" cy="4316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decrypter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86601" y="2109055"/>
            <a:ext cx="1230085" cy="431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Bob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26314" y="3091493"/>
            <a:ext cx="1651231" cy="431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secure channel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84266" y="4095702"/>
            <a:ext cx="1230085" cy="431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key source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86202" y="1107567"/>
            <a:ext cx="1230085" cy="431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Charlie</a:t>
            </a:r>
            <a:endParaRPr lang="zh-CN" altLang="en-US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3" name="直接箭头连接符 12"/>
          <p:cNvCxnSpPr>
            <a:stCxn id="4" idx="3"/>
            <a:endCxn id="5" idx="1"/>
          </p:cNvCxnSpPr>
          <p:nvPr/>
        </p:nvCxnSpPr>
        <p:spPr>
          <a:xfrm flipV="1">
            <a:off x="1997525" y="2316699"/>
            <a:ext cx="586742" cy="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814351" y="2308533"/>
            <a:ext cx="1455420" cy="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3"/>
            <a:endCxn id="9" idx="1"/>
          </p:cNvCxnSpPr>
          <p:nvPr/>
        </p:nvCxnSpPr>
        <p:spPr>
          <a:xfrm>
            <a:off x="6499858" y="2324863"/>
            <a:ext cx="586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2" idx="2"/>
          </p:cNvCxnSpPr>
          <p:nvPr/>
        </p:nvCxnSpPr>
        <p:spPr>
          <a:xfrm flipV="1">
            <a:off x="4501244" y="1539182"/>
            <a:ext cx="1" cy="76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0"/>
            <a:endCxn id="5" idx="2"/>
          </p:cNvCxnSpPr>
          <p:nvPr/>
        </p:nvCxnSpPr>
        <p:spPr>
          <a:xfrm flipV="1">
            <a:off x="3199309" y="2532506"/>
            <a:ext cx="1" cy="156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199308" y="3332607"/>
            <a:ext cx="527006" cy="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0" idx="3"/>
            <a:endCxn id="6" idx="2"/>
          </p:cNvCxnSpPr>
          <p:nvPr/>
        </p:nvCxnSpPr>
        <p:spPr>
          <a:xfrm flipV="1">
            <a:off x="5377545" y="2540670"/>
            <a:ext cx="507271" cy="766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148870" y="1910988"/>
                <a:ext cx="366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70" y="1910988"/>
                <a:ext cx="36638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655038" y="1910988"/>
                <a:ext cx="366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038" y="1910988"/>
                <a:ext cx="3663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013367" y="190687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367" y="1906872"/>
                <a:ext cx="369781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894416" y="3424169"/>
                <a:ext cx="404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416" y="3424169"/>
                <a:ext cx="4048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7"/>
              <p:cNvSpPr txBox="1"/>
              <p:nvPr/>
            </p:nvSpPr>
            <p:spPr>
              <a:xfrm>
                <a:off x="0" y="4658784"/>
                <a:ext cx="9144000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dirty="0" smtClean="0"/>
                  <a:t>Plaintext: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dirty="0" smtClean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2400" dirty="0" smtClean="0"/>
                  <a:t>Encryption: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 smtClean="0"/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2400" dirty="0" smtClean="0"/>
                  <a:t>Ciphertext: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8784"/>
                <a:ext cx="9144000" cy="1421928"/>
              </a:xfrm>
              <a:prstGeom prst="rect">
                <a:avLst/>
              </a:prstGeom>
              <a:blipFill>
                <a:blip r:embed="rId6"/>
                <a:stretch>
                  <a:fillRect t="-429" b="-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42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>
                <a:latin typeface="+mn-lt"/>
              </a:rPr>
              <a:t>Modular Arithmetic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0" y="1487049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DEFINITION: </a:t>
                </a:r>
                <a:r>
                  <a:rPr lang="en-US" altLang="zh-CN" sz="2400" dirty="0"/>
                  <a:t>Suppose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400" dirty="0"/>
                  <a:t> are integers,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/>
                  <a:t> is a positive integer.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      If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altLang="zh-CN" sz="2400" dirty="0"/>
                  <a:t>then we write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: a </a:t>
                </a:r>
                <a:r>
                  <a:rPr lang="en-US" altLang="zh-CN" sz="2000" b="1" dirty="0"/>
                  <a:t>congruence</a:t>
                </a:r>
                <a:r>
                  <a:rPr lang="en-US" altLang="zh-CN" sz="2000" dirty="0"/>
                  <a:t>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read as “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/>
                  <a:t> is </a:t>
                </a:r>
                <a:r>
                  <a:rPr lang="en-US" altLang="zh-CN" sz="2000" b="1" dirty="0"/>
                  <a:t>congruent </a:t>
                </a:r>
                <a:r>
                  <a:rPr lang="en-US" altLang="zh-CN" sz="2000" dirty="0"/>
                  <a:t>to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/>
                  <a:t> modulo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”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b="1" dirty="0" smtClean="0"/>
                  <a:t>modulus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THEOREM: </a:t>
                </a:r>
                <a:r>
                  <a:rPr lang="en-US" altLang="zh-CN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sz="2400" dirty="0" smtClean="0"/>
                  <a:t>. Then there exist unique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sz="2400" dirty="0" smtClean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such that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b="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 smtClean="0"/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 smtClean="0"/>
                  <a:t> is defined 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 smtClean="0"/>
                  <a:t>, it is called the </a:t>
                </a:r>
                <a:r>
                  <a:rPr lang="en-US" altLang="zh-CN" sz="2000" b="1" dirty="0" smtClean="0"/>
                  <a:t>residue</a:t>
                </a:r>
                <a:r>
                  <a:rPr lang="en-US" altLang="zh-CN" sz="2000" dirty="0" smtClean="0"/>
                  <a:t>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 smtClean="0"/>
                  <a:t> modulo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0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ea typeface="Cambria Math" panose="02040503050406030204" pitchFamily="18" charset="0"/>
                  </a:rPr>
                  <a:t>Integers Modulo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b="0" dirty="0" smtClean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altLang="zh-CN" sz="2400" dirty="0" smtClean="0"/>
                  <a:t> 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7049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000" t="-161" r="-133" b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7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Information Security</a:t>
            </a:r>
            <a:endParaRPr lang="en-US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67000" y="1563019"/>
            <a:ext cx="6477000" cy="339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 smtClean="0"/>
              <a:t>protection</a:t>
            </a:r>
            <a:r>
              <a:rPr lang="en-US" sz="2400" dirty="0" smtClean="0"/>
              <a:t> of </a:t>
            </a:r>
            <a:r>
              <a:rPr lang="en-US" sz="2400" b="1" dirty="0" smtClean="0"/>
              <a:t>information</a:t>
            </a:r>
            <a:r>
              <a:rPr lang="en-US" sz="2400" dirty="0" smtClean="0"/>
              <a:t> and </a:t>
            </a:r>
            <a:r>
              <a:rPr lang="en-US" sz="2400" b="1" dirty="0" smtClean="0"/>
              <a:t>information systems </a:t>
            </a:r>
            <a:r>
              <a:rPr lang="en-US" sz="2400" dirty="0" smtClean="0"/>
              <a:t>from </a:t>
            </a:r>
            <a:r>
              <a:rPr lang="en-US" sz="2400" u="sng" dirty="0" smtClean="0"/>
              <a:t>unauthorized</a:t>
            </a:r>
            <a:r>
              <a:rPr lang="en-US" sz="2400" dirty="0" smtClean="0"/>
              <a:t> access, use, disclosure, disruption, modification,  or destruction in order to provide </a:t>
            </a:r>
            <a:r>
              <a:rPr lang="en-US" sz="2400" b="1" dirty="0" smtClean="0"/>
              <a:t>confidentiality</a:t>
            </a:r>
            <a:r>
              <a:rPr lang="en-US" sz="2400" dirty="0" smtClean="0"/>
              <a:t>, </a:t>
            </a:r>
            <a:r>
              <a:rPr lang="en-US" sz="2400" b="1" dirty="0" smtClean="0"/>
              <a:t>integrity</a:t>
            </a:r>
            <a:r>
              <a:rPr lang="en-US" sz="2400" dirty="0" smtClean="0"/>
              <a:t>, and </a:t>
            </a:r>
            <a:r>
              <a:rPr lang="en-US" sz="2400" b="1" dirty="0" smtClean="0"/>
              <a:t>availability</a:t>
            </a:r>
            <a:r>
              <a:rPr lang="en-US" sz="2400" dirty="0" smtClean="0"/>
              <a:t>. </a:t>
            </a:r>
          </a:p>
          <a:p>
            <a:pPr marL="1714500" lvl="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00CC"/>
                </a:solidFill>
              </a:rPr>
              <a:t>CNSSI No. 4009</a:t>
            </a:r>
          </a:p>
          <a:p>
            <a:pPr marL="2171700" lvl="4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00CC"/>
                </a:solidFill>
              </a:rPr>
              <a:t>Committee </a:t>
            </a:r>
            <a:r>
              <a:rPr lang="en-US" altLang="zh-CN" sz="2000" dirty="0">
                <a:solidFill>
                  <a:srgbClr val="0000CC"/>
                </a:solidFill>
              </a:rPr>
              <a:t>on National Security Systems </a:t>
            </a:r>
            <a:r>
              <a:rPr lang="en-US" altLang="zh-CN" sz="2000" dirty="0" smtClean="0">
                <a:solidFill>
                  <a:srgbClr val="0000CC"/>
                </a:solidFill>
              </a:rPr>
              <a:t>Glossary</a:t>
            </a:r>
            <a:endParaRPr lang="en-US" sz="2000" dirty="0" smtClean="0">
              <a:solidFill>
                <a:srgbClr val="0000CC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33521" y="1712195"/>
            <a:ext cx="1660458" cy="7135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Availability</a:t>
            </a:r>
            <a:endParaRPr lang="zh-CN" alt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1233521" y="2960021"/>
            <a:ext cx="1660458" cy="713506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Security </a:t>
            </a:r>
          </a:p>
          <a:p>
            <a:pPr algn="ctr"/>
            <a:r>
              <a:rPr lang="en-US" altLang="zh-CN" b="1" dirty="0"/>
              <a:t>Objectives</a:t>
            </a:r>
            <a:endParaRPr lang="zh-CN" altLang="en-US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3242" y="4207846"/>
            <a:ext cx="1660458" cy="7135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Confidentiality</a:t>
            </a:r>
            <a:endParaRPr lang="zh-CN" altLang="en-US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463800" y="4207846"/>
            <a:ext cx="1660458" cy="7135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Integrity</a:t>
            </a:r>
            <a:endParaRPr lang="zh-CN" altLang="en-US" b="1" dirty="0"/>
          </a:p>
        </p:txBody>
      </p:sp>
      <p:cxnSp>
        <p:nvCxnSpPr>
          <p:cNvPr id="22" name="Straight Connector 21"/>
          <p:cNvCxnSpPr>
            <a:stCxn id="5" idx="2"/>
            <a:endCxn id="18" idx="0"/>
          </p:cNvCxnSpPr>
          <p:nvPr/>
        </p:nvCxnSpPr>
        <p:spPr>
          <a:xfrm>
            <a:off x="2063750" y="2425701"/>
            <a:ext cx="0" cy="53432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0"/>
            <a:endCxn id="18" idx="2"/>
          </p:cNvCxnSpPr>
          <p:nvPr/>
        </p:nvCxnSpPr>
        <p:spPr>
          <a:xfrm flipV="1">
            <a:off x="833471" y="3673527"/>
            <a:ext cx="1230279" cy="53431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0"/>
            <a:endCxn id="18" idx="2"/>
          </p:cNvCxnSpPr>
          <p:nvPr/>
        </p:nvCxnSpPr>
        <p:spPr>
          <a:xfrm flipH="1" flipV="1">
            <a:off x="2063750" y="3673527"/>
            <a:ext cx="1230279" cy="534319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Cryptography</a:t>
            </a:r>
            <a:endParaRPr lang="en-US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1143000"/>
            <a:ext cx="9144000" cy="51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dirty="0" smtClean="0"/>
              <a:t>The study of </a:t>
            </a:r>
            <a:r>
              <a:rPr lang="en-US" sz="2400" b="1" dirty="0" smtClean="0"/>
              <a:t>mathematical techniques </a:t>
            </a:r>
            <a:r>
              <a:rPr lang="en-US" sz="2400" dirty="0" smtClean="0"/>
              <a:t>for </a:t>
            </a:r>
            <a:r>
              <a:rPr lang="en-US" sz="2400" b="1" dirty="0" smtClean="0"/>
              <a:t>securing</a:t>
            </a:r>
            <a:r>
              <a:rPr lang="en-US" sz="2400" dirty="0" smtClean="0"/>
              <a:t> digital  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     information, systems, and distributed computations 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 </a:t>
            </a:r>
            <a:r>
              <a:rPr lang="en-US" sz="2400" dirty="0" smtClean="0"/>
              <a:t>    against </a:t>
            </a:r>
            <a:r>
              <a:rPr lang="en-US" sz="2400" b="1" dirty="0" smtClean="0"/>
              <a:t>adversarial attacks 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CC"/>
                </a:solidFill>
              </a:rPr>
              <a:t>“</a:t>
            </a:r>
            <a:r>
              <a:rPr lang="en-US" dirty="0" smtClean="0">
                <a:solidFill>
                  <a:srgbClr val="0000CC"/>
                </a:solidFill>
              </a:rPr>
              <a:t>Introduction </a:t>
            </a:r>
            <a:r>
              <a:rPr lang="en-US" dirty="0">
                <a:solidFill>
                  <a:srgbClr val="0000CC"/>
                </a:solidFill>
              </a:rPr>
              <a:t>to Modern </a:t>
            </a:r>
            <a:r>
              <a:rPr lang="en-US" dirty="0" smtClean="0">
                <a:solidFill>
                  <a:srgbClr val="0000CC"/>
                </a:solidFill>
              </a:rPr>
              <a:t>Cryptography”, 2015</a:t>
            </a:r>
            <a:endParaRPr lang="en-US" b="1" dirty="0" smtClean="0">
              <a:solidFill>
                <a:srgbClr val="0000CC"/>
              </a:solidFill>
            </a:endParaRPr>
          </a:p>
          <a:p>
            <a:pPr marL="8001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study of </a:t>
            </a:r>
            <a:r>
              <a:rPr lang="en-US" sz="2400" b="1" dirty="0"/>
              <a:t>mathematical techniques </a:t>
            </a:r>
            <a:r>
              <a:rPr lang="en-US" sz="2400" dirty="0"/>
              <a:t>related to aspects of </a:t>
            </a:r>
            <a:r>
              <a:rPr lang="en-US" sz="2400" b="1" dirty="0" smtClean="0"/>
              <a:t>information security </a:t>
            </a:r>
            <a:r>
              <a:rPr lang="en-US" sz="2400" dirty="0"/>
              <a:t>such as </a:t>
            </a:r>
            <a:r>
              <a:rPr lang="en-US" sz="2400" b="1" dirty="0"/>
              <a:t>confidentiality</a:t>
            </a:r>
            <a:r>
              <a:rPr lang="en-US" sz="2400" dirty="0"/>
              <a:t>,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integrity</a:t>
            </a:r>
            <a:r>
              <a:rPr lang="en-US" sz="2400" dirty="0"/>
              <a:t>, </a:t>
            </a:r>
            <a:r>
              <a:rPr lang="en-US" sz="2400" b="1" dirty="0"/>
              <a:t>entity</a:t>
            </a:r>
            <a:r>
              <a:rPr lang="en-US" sz="2400" dirty="0"/>
              <a:t> </a:t>
            </a:r>
            <a:r>
              <a:rPr lang="en-US" sz="2400" b="1" dirty="0"/>
              <a:t>authentication</a:t>
            </a:r>
            <a:r>
              <a:rPr lang="en-US" sz="2400" dirty="0"/>
              <a:t>, and </a:t>
            </a:r>
            <a:r>
              <a:rPr lang="en-US" sz="2400" b="1" dirty="0"/>
              <a:t>data </a:t>
            </a:r>
            <a:r>
              <a:rPr lang="en-US" sz="2400" b="1" dirty="0" smtClean="0"/>
              <a:t>origin authentication</a:t>
            </a:r>
          </a:p>
          <a:p>
            <a:pPr marL="1257300" lvl="2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CC"/>
                </a:solidFill>
              </a:rPr>
              <a:t>“Handbook </a:t>
            </a:r>
            <a:r>
              <a:rPr lang="en-US" dirty="0">
                <a:solidFill>
                  <a:srgbClr val="0000CC"/>
                </a:solidFill>
              </a:rPr>
              <a:t>of Applied </a:t>
            </a:r>
            <a:r>
              <a:rPr lang="en-US" dirty="0" smtClean="0">
                <a:solidFill>
                  <a:srgbClr val="0000CC"/>
                </a:solidFill>
              </a:rPr>
              <a:t>Cryptography”,</a:t>
            </a:r>
            <a:r>
              <a:rPr lang="nl-NL" dirty="0">
                <a:solidFill>
                  <a:srgbClr val="0000CC"/>
                </a:solidFill>
              </a:rPr>
              <a:t> </a:t>
            </a:r>
            <a:r>
              <a:rPr lang="nl-NL" dirty="0" smtClean="0">
                <a:solidFill>
                  <a:srgbClr val="0000CC"/>
                </a:solidFill>
              </a:rPr>
              <a:t>1996</a:t>
            </a:r>
          </a:p>
          <a:p>
            <a:pPr marL="8001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dirty="0" smtClean="0"/>
              <a:t>The discipline that embodies the </a:t>
            </a:r>
            <a:r>
              <a:rPr lang="en-US" sz="2400" b="1" dirty="0" smtClean="0"/>
              <a:t>principles</a:t>
            </a:r>
            <a:r>
              <a:rPr lang="en-US" sz="2400" dirty="0" smtClean="0"/>
              <a:t>, </a:t>
            </a:r>
            <a:r>
              <a:rPr lang="en-US" sz="2400" b="1" dirty="0" smtClean="0"/>
              <a:t>means</a:t>
            </a:r>
            <a:r>
              <a:rPr lang="en-US" sz="2400" dirty="0" smtClean="0"/>
              <a:t>, and </a:t>
            </a:r>
          </a:p>
          <a:p>
            <a:pPr lvl="1">
              <a:lnSpc>
                <a:spcPct val="110000"/>
              </a:lnSpc>
            </a:pPr>
            <a:r>
              <a:rPr lang="en-US" sz="2400" b="1" dirty="0"/>
              <a:t> </a:t>
            </a:r>
            <a:r>
              <a:rPr lang="en-US" sz="2400" b="1" dirty="0" smtClean="0"/>
              <a:t>    methods</a:t>
            </a:r>
            <a:r>
              <a:rPr lang="en-US" sz="2400" dirty="0" smtClean="0"/>
              <a:t> for the providing </a:t>
            </a:r>
            <a:r>
              <a:rPr lang="en-US" sz="2400" b="1" dirty="0" smtClean="0"/>
              <a:t>information security</a:t>
            </a:r>
            <a:r>
              <a:rPr lang="en-US" sz="2400" dirty="0" smtClean="0"/>
              <a:t>, including    </a:t>
            </a:r>
          </a:p>
          <a:p>
            <a:pPr lvl="1">
              <a:lnSpc>
                <a:spcPct val="110000"/>
              </a:lnSpc>
            </a:pPr>
            <a:r>
              <a:rPr lang="en-US" sz="2400" b="1" dirty="0"/>
              <a:t> </a:t>
            </a:r>
            <a:r>
              <a:rPr lang="en-US" sz="2400" b="1" dirty="0" smtClean="0"/>
              <a:t>    confidentiality</a:t>
            </a:r>
            <a:r>
              <a:rPr lang="en-US" sz="2400" dirty="0" smtClean="0"/>
              <a:t>, </a:t>
            </a:r>
            <a:r>
              <a:rPr lang="en-US" sz="2400" b="1" dirty="0" smtClean="0"/>
              <a:t>data integrity</a:t>
            </a:r>
            <a:r>
              <a:rPr lang="en-US" sz="2400" dirty="0" smtClean="0"/>
              <a:t>, </a:t>
            </a:r>
            <a:r>
              <a:rPr lang="en-US" sz="2400" b="1" dirty="0" smtClean="0"/>
              <a:t>non-repudiation</a:t>
            </a:r>
            <a:r>
              <a:rPr lang="en-US" sz="2400" dirty="0" smtClean="0"/>
              <a:t>, and </a:t>
            </a:r>
          </a:p>
          <a:p>
            <a:pPr lvl="1">
              <a:lnSpc>
                <a:spcPct val="110000"/>
              </a:lnSpc>
            </a:pPr>
            <a:r>
              <a:rPr lang="en-US" sz="2400" b="1" dirty="0"/>
              <a:t> </a:t>
            </a:r>
            <a:r>
              <a:rPr lang="en-US" sz="2400" b="1" dirty="0" smtClean="0"/>
              <a:t>    authenticity</a:t>
            </a:r>
            <a:r>
              <a:rPr lang="en-US" sz="2400" dirty="0" smtClean="0"/>
              <a:t>. </a:t>
            </a:r>
          </a:p>
          <a:p>
            <a:pPr marL="1257300" lvl="2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CC"/>
                </a:solidFill>
              </a:rPr>
              <a:t>CNSSI No. 4009</a:t>
            </a:r>
            <a:endParaRPr lang="en-US" sz="2000" b="1" dirty="0" smtClean="0">
              <a:solidFill>
                <a:srgbClr val="0000CC"/>
              </a:solidFill>
            </a:endParaRPr>
          </a:p>
        </p:txBody>
      </p:sp>
      <p:sp>
        <p:nvSpPr>
          <p:cNvPr id="3" name="图文框 2"/>
          <p:cNvSpPr/>
          <p:nvPr/>
        </p:nvSpPr>
        <p:spPr>
          <a:xfrm>
            <a:off x="2438400" y="1262253"/>
            <a:ext cx="3276600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847344" y="3176016"/>
            <a:ext cx="2654577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图文框 5"/>
          <p:cNvSpPr/>
          <p:nvPr/>
        </p:nvSpPr>
        <p:spPr>
          <a:xfrm>
            <a:off x="4462688" y="3176016"/>
            <a:ext cx="1897625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7062933" y="3176016"/>
            <a:ext cx="1155059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图文框 7"/>
          <p:cNvSpPr/>
          <p:nvPr/>
        </p:nvSpPr>
        <p:spPr>
          <a:xfrm>
            <a:off x="1675993" y="3566922"/>
            <a:ext cx="1897624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4679655" y="5075682"/>
            <a:ext cx="2120433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Confidentiality</a:t>
            </a:r>
            <a:endParaRPr lang="en-US" dirty="0">
              <a:latin typeface="+mn-lt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308066" y="1537713"/>
            <a:ext cx="3907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“Transfer $1000 from Alice to David”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20" name="Straight Arrow Connector 27"/>
          <p:cNvCxnSpPr>
            <a:cxnSpLocks noChangeShapeType="1"/>
          </p:cNvCxnSpPr>
          <p:nvPr/>
        </p:nvCxnSpPr>
        <p:spPr bwMode="auto">
          <a:xfrm flipV="1">
            <a:off x="1536701" y="1883093"/>
            <a:ext cx="5485074" cy="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8" name="TextBox 27"/>
          <p:cNvSpPr txBox="1"/>
          <p:nvPr/>
        </p:nvSpPr>
        <p:spPr>
          <a:xfrm>
            <a:off x="0" y="3684485"/>
            <a:ext cx="914400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property that sensitive information is </a:t>
            </a:r>
            <a:r>
              <a:rPr lang="en-US" sz="2400" b="1" dirty="0"/>
              <a:t>not disclosed</a:t>
            </a:r>
            <a:r>
              <a:rPr lang="en-US" sz="2400" dirty="0"/>
              <a:t> to </a:t>
            </a:r>
            <a:r>
              <a:rPr lang="en-US" sz="2400" u="sng" dirty="0"/>
              <a:t>unauthorized</a:t>
            </a:r>
            <a:r>
              <a:rPr lang="en-US" sz="2400" dirty="0"/>
              <a:t> individuals, entities, or </a:t>
            </a:r>
            <a:r>
              <a:rPr lang="en-US" sz="2400" dirty="0" smtClean="0"/>
              <a:t>processes. </a:t>
            </a:r>
          </a:p>
          <a:p>
            <a:pPr marL="1257300" lvl="2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FIPS 140-2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7550"/>
            <a:ext cx="723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75" y="1271350"/>
            <a:ext cx="771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66800" y="2395300"/>
            <a:ext cx="65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Alice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6978653" y="2395300"/>
            <a:ext cx="1317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Bob (bank)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45" name="曲线连接符 44"/>
          <p:cNvCxnSpPr>
            <a:stCxn id="18" idx="2"/>
            <a:endCxn id="3" idx="0"/>
          </p:cNvCxnSpPr>
          <p:nvPr/>
        </p:nvCxnSpPr>
        <p:spPr>
          <a:xfrm rot="16200000" flipH="1">
            <a:off x="4367485" y="1801430"/>
            <a:ext cx="1005462" cy="1216691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40942" y="2912507"/>
            <a:ext cx="8752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/>
              <a:t>Charlie</a:t>
            </a:r>
            <a:endParaRPr lang="en-US" sz="6600" dirty="0"/>
          </a:p>
        </p:txBody>
      </p:sp>
      <p:sp>
        <p:nvSpPr>
          <p:cNvPr id="4" name="矩形 3"/>
          <p:cNvSpPr/>
          <p:nvPr/>
        </p:nvSpPr>
        <p:spPr>
          <a:xfrm>
            <a:off x="4772836" y="3280789"/>
            <a:ext cx="1475564" cy="2765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400" b="1" dirty="0"/>
              <a:t>adversary </a:t>
            </a:r>
            <a:endParaRPr lang="en-US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52767" y="4842304"/>
            <a:ext cx="563846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</a:rPr>
              <a:t>Chapter 4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: Block ciphers and stream ciphers</a:t>
            </a:r>
          </a:p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</a:rPr>
              <a:t>Chapter 6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: The RSA Cryptosystem and Factoring Integers</a:t>
            </a:r>
          </a:p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</a:rPr>
              <a:t>Chapter 7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: Public-Key Cryptography and Discrete Logarithms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Integrity</a:t>
            </a:r>
            <a:endParaRPr lang="en-US" dirty="0">
              <a:latin typeface="+mn-lt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308067" y="1511618"/>
            <a:ext cx="3907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“Transfer $1000 from Alice to David”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20" name="Straight Arrow Connector 27"/>
          <p:cNvCxnSpPr>
            <a:cxnSpLocks noChangeShapeType="1"/>
          </p:cNvCxnSpPr>
          <p:nvPr/>
        </p:nvCxnSpPr>
        <p:spPr bwMode="auto">
          <a:xfrm flipV="1">
            <a:off x="1536701" y="1883093"/>
            <a:ext cx="5485074" cy="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7550"/>
            <a:ext cx="723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75" y="1271350"/>
            <a:ext cx="771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66800" y="2395300"/>
            <a:ext cx="65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Alice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6978653" y="2395300"/>
            <a:ext cx="1317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Bob (bank)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45" name="曲线连接符 44"/>
          <p:cNvCxnSpPr>
            <a:stCxn id="18" idx="2"/>
            <a:endCxn id="3" idx="0"/>
          </p:cNvCxnSpPr>
          <p:nvPr/>
        </p:nvCxnSpPr>
        <p:spPr>
          <a:xfrm rot="16200000" flipH="1">
            <a:off x="4354439" y="1788383"/>
            <a:ext cx="1031557" cy="121669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40942" y="2912507"/>
            <a:ext cx="8752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/>
              <a:t>Charlie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7856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Integrity</a:t>
            </a:r>
            <a:endParaRPr lang="en-US" dirty="0">
              <a:latin typeface="+mn-lt"/>
            </a:endParaRPr>
          </a:p>
        </p:txBody>
      </p:sp>
      <p:cxnSp>
        <p:nvCxnSpPr>
          <p:cNvPr id="20" name="Straight Arrow Connector 27"/>
          <p:cNvCxnSpPr>
            <a:cxnSpLocks noChangeShapeType="1"/>
          </p:cNvCxnSpPr>
          <p:nvPr/>
        </p:nvCxnSpPr>
        <p:spPr bwMode="auto">
          <a:xfrm flipV="1">
            <a:off x="1536701" y="1883093"/>
            <a:ext cx="5485074" cy="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7550"/>
            <a:ext cx="723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75" y="1271350"/>
            <a:ext cx="771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66800" y="2395300"/>
            <a:ext cx="65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Alice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6978653" y="2395300"/>
            <a:ext cx="1317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Bob (bank)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45" name="曲线连接符 44"/>
          <p:cNvCxnSpPr>
            <a:stCxn id="3" idx="0"/>
          </p:cNvCxnSpPr>
          <p:nvPr/>
        </p:nvCxnSpPr>
        <p:spPr>
          <a:xfrm rot="16200000" flipV="1">
            <a:off x="4377579" y="1811523"/>
            <a:ext cx="1031557" cy="11704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40942" y="2912507"/>
            <a:ext cx="8752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/>
              <a:t>Charlie</a:t>
            </a:r>
            <a:endParaRPr lang="en-US" sz="6600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300844" y="1511618"/>
            <a:ext cx="40328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“Transfer $1000 from Alice to </a:t>
            </a:r>
            <a:r>
              <a:rPr lang="en-US" dirty="0" smtClean="0">
                <a:solidFill>
                  <a:srgbClr val="FF0000"/>
                </a:solidFill>
                <a:latin typeface="Tahoma" pitchFamily="34" charset="0"/>
              </a:rPr>
              <a:t>Charlie</a:t>
            </a:r>
            <a:r>
              <a:rPr lang="en-US" dirty="0" smtClean="0">
                <a:latin typeface="Tahoma" pitchFamily="34" charset="0"/>
              </a:rPr>
              <a:t>”</a:t>
            </a:r>
            <a:endParaRPr lang="en-US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Integrity</a:t>
            </a:r>
            <a:endParaRPr lang="en-US" dirty="0">
              <a:latin typeface="+mn-lt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182103" y="1511618"/>
            <a:ext cx="4159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“Transfer </a:t>
            </a:r>
            <a:r>
              <a:rPr lang="en-US" dirty="0" smtClean="0">
                <a:solidFill>
                  <a:srgbClr val="FF0000"/>
                </a:solidFill>
                <a:latin typeface="Tahoma" pitchFamily="34" charset="0"/>
              </a:rPr>
              <a:t>$10000</a:t>
            </a:r>
            <a:r>
              <a:rPr lang="en-US" dirty="0" smtClean="0">
                <a:latin typeface="Tahoma" pitchFamily="34" charset="0"/>
              </a:rPr>
              <a:t> from Alice to </a:t>
            </a:r>
            <a:r>
              <a:rPr lang="en-US" dirty="0" smtClean="0">
                <a:solidFill>
                  <a:srgbClr val="FF0000"/>
                </a:solidFill>
                <a:latin typeface="Tahoma" pitchFamily="34" charset="0"/>
              </a:rPr>
              <a:t>Charlie</a:t>
            </a:r>
            <a:r>
              <a:rPr lang="en-US" dirty="0" smtClean="0">
                <a:latin typeface="Tahoma" pitchFamily="34" charset="0"/>
              </a:rPr>
              <a:t>”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20" name="Straight Arrow Connector 27"/>
          <p:cNvCxnSpPr>
            <a:cxnSpLocks noChangeShapeType="1"/>
          </p:cNvCxnSpPr>
          <p:nvPr/>
        </p:nvCxnSpPr>
        <p:spPr bwMode="auto">
          <a:xfrm flipV="1">
            <a:off x="1536701" y="1883093"/>
            <a:ext cx="5485074" cy="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8" name="TextBox 27"/>
          <p:cNvSpPr txBox="1"/>
          <p:nvPr/>
        </p:nvSpPr>
        <p:spPr>
          <a:xfrm>
            <a:off x="0" y="3684485"/>
            <a:ext cx="9144000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property that sensitive data has </a:t>
            </a:r>
            <a:r>
              <a:rPr lang="en-US" sz="2400" b="1" dirty="0"/>
              <a:t>not been modified or </a:t>
            </a:r>
            <a:r>
              <a:rPr lang="en-US" sz="2400" b="1" dirty="0" smtClean="0"/>
              <a:t>deleted </a:t>
            </a:r>
            <a:r>
              <a:rPr lang="en-US" sz="2400" dirty="0"/>
              <a:t>in an </a:t>
            </a:r>
            <a:r>
              <a:rPr lang="en-US" sz="2400" u="sng" dirty="0"/>
              <a:t>unauthorized and undetected</a:t>
            </a:r>
            <a:r>
              <a:rPr lang="en-US" sz="2400" dirty="0"/>
              <a:t> </a:t>
            </a:r>
            <a:r>
              <a:rPr lang="en-US" sz="2400" dirty="0" smtClean="0"/>
              <a:t>manner. </a:t>
            </a:r>
          </a:p>
          <a:p>
            <a:pPr marL="1257300" lvl="2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FIPS 140-2</a:t>
            </a:r>
            <a:endParaRPr lang="en-US" sz="2000" dirty="0"/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endParaRPr lang="en-US" sz="2400" dirty="0" smtClean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7550"/>
            <a:ext cx="723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75" y="1271350"/>
            <a:ext cx="771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66800" y="2395300"/>
            <a:ext cx="65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Alice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6978653" y="2395300"/>
            <a:ext cx="1317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Bob (bank)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45" name="曲线连接符 44"/>
          <p:cNvCxnSpPr>
            <a:stCxn id="3" idx="0"/>
            <a:endCxn id="18" idx="2"/>
          </p:cNvCxnSpPr>
          <p:nvPr/>
        </p:nvCxnSpPr>
        <p:spPr>
          <a:xfrm rot="16200000" flipV="1">
            <a:off x="4354439" y="1788384"/>
            <a:ext cx="1031557" cy="121669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40942" y="2912507"/>
            <a:ext cx="8752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/>
              <a:t>Charlie</a:t>
            </a:r>
            <a:endParaRPr lang="en-US" sz="6600" dirty="0"/>
          </a:p>
        </p:txBody>
      </p:sp>
      <p:sp>
        <p:nvSpPr>
          <p:cNvPr id="13" name="TextBox 12"/>
          <p:cNvSpPr txBox="1"/>
          <p:nvPr/>
        </p:nvSpPr>
        <p:spPr>
          <a:xfrm>
            <a:off x="1932944" y="4914223"/>
            <a:ext cx="527811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</a:rPr>
              <a:t>Chapter 5: 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Hash Functions and Message Authentication</a:t>
            </a:r>
          </a:p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</a:rPr>
              <a:t>Chapter 8: 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Signature Schemes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25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+mn-lt"/>
              </a:rPr>
              <a:t>Authentication</a:t>
            </a:r>
            <a:endParaRPr lang="en-US" dirty="0">
              <a:latin typeface="+mn-lt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887747" y="1587818"/>
            <a:ext cx="40328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“</a:t>
            </a:r>
            <a:r>
              <a:rPr lang="en-US" dirty="0" smtClean="0">
                <a:solidFill>
                  <a:srgbClr val="FF0000"/>
                </a:solidFill>
                <a:latin typeface="Tahoma" pitchFamily="34" charset="0"/>
              </a:rPr>
              <a:t>Transfer $1000 from Alice to Charlie</a:t>
            </a:r>
            <a:r>
              <a:rPr lang="en-US" dirty="0" smtClean="0">
                <a:latin typeface="Tahoma" pitchFamily="34" charset="0"/>
              </a:rPr>
              <a:t>”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3684485"/>
            <a:ext cx="914400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process of </a:t>
            </a:r>
            <a:r>
              <a:rPr lang="en-US" sz="2400" b="1" dirty="0"/>
              <a:t>establishing confidence in the identity</a:t>
            </a:r>
            <a:r>
              <a:rPr lang="en-US" sz="2400" dirty="0"/>
              <a:t> of users or information systems. </a:t>
            </a:r>
            <a:endParaRPr lang="en-US" sz="2400" dirty="0" smtClean="0"/>
          </a:p>
          <a:p>
            <a:pPr marL="1257300" lvl="2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SP 800-63</a:t>
            </a: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7550"/>
            <a:ext cx="723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75" y="1271350"/>
            <a:ext cx="771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66800" y="2395300"/>
            <a:ext cx="65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Alice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6978653" y="2395300"/>
            <a:ext cx="1317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Bob (bank)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45" name="曲线连接符 44"/>
          <p:cNvCxnSpPr>
            <a:stCxn id="3" idx="1"/>
            <a:endCxn id="25" idx="1"/>
          </p:cNvCxnSpPr>
          <p:nvPr/>
        </p:nvCxnSpPr>
        <p:spPr>
          <a:xfrm rot="10800000" flipH="1">
            <a:off x="5040941" y="1852375"/>
            <a:ext cx="2158633" cy="1244798"/>
          </a:xfrm>
          <a:prstGeom prst="curvedConnector3">
            <a:avLst>
              <a:gd name="adj1" fmla="val -1059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40942" y="2912507"/>
            <a:ext cx="8752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/>
              <a:t>Charlie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920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4|38.4|88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14251</TotalTime>
  <Words>860</Words>
  <Application>Microsoft Office PowerPoint</Application>
  <PresentationFormat>On-screen Show (4:3)</PresentationFormat>
  <Paragraphs>230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宋体</vt:lpstr>
      <vt:lpstr>Arial</vt:lpstr>
      <vt:lpstr>Calibri</vt:lpstr>
      <vt:lpstr>Calibri Light</vt:lpstr>
      <vt:lpstr>Cambria Math</vt:lpstr>
      <vt:lpstr>Tahoma</vt:lpstr>
      <vt:lpstr>Office Theme</vt:lpstr>
      <vt:lpstr>Applied Cryptography confidentiality, integrity, authentication, non-repudiation, cryptosystem, key, plaintext, ciphertext, encryption rule, decryption rule, mod</vt:lpstr>
      <vt:lpstr>Course Information</vt:lpstr>
      <vt:lpstr>Information Security</vt:lpstr>
      <vt:lpstr>Cryptography</vt:lpstr>
      <vt:lpstr>Confidentiality</vt:lpstr>
      <vt:lpstr>Integrity</vt:lpstr>
      <vt:lpstr>Integrity</vt:lpstr>
      <vt:lpstr>Integrity</vt:lpstr>
      <vt:lpstr>Authentication</vt:lpstr>
      <vt:lpstr>Authentication</vt:lpstr>
      <vt:lpstr>Non-Repudiation</vt:lpstr>
      <vt:lpstr>PowerPoint Presentation</vt:lpstr>
      <vt:lpstr>Classical Cryptography</vt:lpstr>
      <vt:lpstr>Classical Cryptography</vt:lpstr>
      <vt:lpstr>Rotor Machine</vt:lpstr>
      <vt:lpstr>Rotor Machine</vt:lpstr>
      <vt:lpstr>Computer Communication</vt:lpstr>
      <vt:lpstr>Steganography隐写术</vt:lpstr>
      <vt:lpstr>PowerPoint Presentation</vt:lpstr>
      <vt:lpstr>Cryptosystem</vt:lpstr>
      <vt:lpstr>The Communication Channel</vt:lpstr>
      <vt:lpstr>PowerPoint Presentation</vt:lpstr>
      <vt:lpstr>Modular Arithmetic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Nonhomogeneous R.R.</dc:title>
  <dc:creator>zhanglf</dc:creator>
  <cp:lastModifiedBy>zhanglf</cp:lastModifiedBy>
  <cp:revision>462</cp:revision>
  <cp:lastPrinted>2020-09-07T01:44:06Z</cp:lastPrinted>
  <dcterms:created xsi:type="dcterms:W3CDTF">2017-01-18T12:13:36Z</dcterms:created>
  <dcterms:modified xsi:type="dcterms:W3CDTF">2022-02-14T08:52:01Z</dcterms:modified>
</cp:coreProperties>
</file>